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1"/>
  </p:notesMasterIdLst>
  <p:sldIdLst>
    <p:sldId id="259" r:id="rId5"/>
    <p:sldId id="291" r:id="rId6"/>
    <p:sldId id="292" r:id="rId7"/>
    <p:sldId id="264" r:id="rId8"/>
    <p:sldId id="257" r:id="rId9"/>
    <p:sldId id="258" r:id="rId10"/>
    <p:sldId id="284" r:id="rId11"/>
    <p:sldId id="265" r:id="rId12"/>
    <p:sldId id="266" r:id="rId13"/>
    <p:sldId id="267" r:id="rId14"/>
    <p:sldId id="282" r:id="rId15"/>
    <p:sldId id="285" r:id="rId16"/>
    <p:sldId id="268" r:id="rId17"/>
    <p:sldId id="269" r:id="rId18"/>
    <p:sldId id="283" r:id="rId19"/>
    <p:sldId id="271" r:id="rId20"/>
    <p:sldId id="272" r:id="rId21"/>
    <p:sldId id="287" r:id="rId22"/>
    <p:sldId id="295" r:id="rId23"/>
    <p:sldId id="293" r:id="rId24"/>
    <p:sldId id="294" r:id="rId25"/>
    <p:sldId id="273" r:id="rId26"/>
    <p:sldId id="274" r:id="rId27"/>
    <p:sldId id="289" r:id="rId28"/>
    <p:sldId id="290" r:id="rId29"/>
    <p:sldId id="296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13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570C17-98BF-4CB4-95CA-125FF8300CCC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5EB122-9365-4DE4-8A83-EA55A432E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71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82CD14-A5F2-4071-AB41-3D911B0762D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22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73D3F-8FBE-4DB1-97BA-85541D450BC1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188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0D49D6-BD36-4FE6-BF14-7126B2A52A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5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3DBD1-411A-4FB3-97DC-523E1877F3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36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ABB1C0-610C-43A1-AFCF-8895F21614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19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7CA997-E4A2-404E-AF44-5C2CACD91A3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97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295D7D-0D5C-495F-815C-A679421C420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6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06700"/>
            <a:ext cx="504825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38" y="-484188"/>
            <a:ext cx="7353300" cy="736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534444"/>
            <a:ext cx="7772400" cy="1470025"/>
          </a:xfr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7200" y="2290219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A145-7171-4BF1-86BF-E588324B6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5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519"/>
          </a:xfrm>
        </p:spPr>
        <p:txBody>
          <a:bodyPr/>
          <a:lstStyle>
            <a:lvl1pPr algn="l"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4E9CC-45DC-4B99-A357-363B1DA02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7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681038"/>
            <a:ext cx="75390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3900" y="18288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20785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519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47564"/>
            <a:ext cx="8229600" cy="475678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62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9050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0781C-308F-4C04-BB05-65C65D9E1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5676900"/>
            <a:ext cx="17716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7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001E-DBFA-4EEB-AC09-BF02AD54D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6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9500"/>
            <a:ext cx="4038600" cy="4749955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9500"/>
            <a:ext cx="4038600" cy="4749955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519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B0EFC-2533-4D40-BF30-631121908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08941-3307-494D-8708-0B5A1EC4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6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BC74F-92F2-4397-8734-46CE56214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4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70032"/>
            <a:ext cx="8229600" cy="4856131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519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30891-9F3A-4619-AB41-44206AC3E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10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213F4-B604-42D4-A828-4BFF755331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3141663"/>
            <a:ext cx="373062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50976" y="5272618"/>
            <a:ext cx="5486400" cy="385233"/>
          </a:xfrm>
        </p:spPr>
        <p:txBody>
          <a:bodyPr anchor="b">
            <a:noAutofit/>
          </a:bodyPr>
          <a:lstStyle>
            <a:lvl1pPr algn="l">
              <a:defRPr sz="2400" b="0" i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1450976" y="532475"/>
            <a:ext cx="6169024" cy="4626768"/>
          </a:xfrm>
        </p:spPr>
        <p:txBody>
          <a:bodyPr rtlCol="0">
            <a:noAutofit/>
          </a:bodyPr>
          <a:lstStyle>
            <a:lvl1pPr marL="0" indent="0">
              <a:buNone/>
              <a:defRPr sz="3200" b="1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356350"/>
            <a:ext cx="384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99F78-35CE-40B3-AE93-3829780C6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5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6E35A96-2AB4-4980-9FEB-F9BB00F42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ick.beal@doas.g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57200" y="53498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latin typeface="HZ Interstate Regular"/>
                <a:cs typeface="Arial" charset="0"/>
              </a:rPr>
              <a:t>STATE OF GEORGIA</a:t>
            </a:r>
            <a:br>
              <a:rPr lang="en-US" i="1" dirty="0" smtClean="0">
                <a:latin typeface="HZ Interstate Regular"/>
                <a:cs typeface="Arial" charset="0"/>
              </a:rPr>
            </a:br>
            <a:r>
              <a:rPr lang="en-US" sz="3200" i="1" dirty="0" smtClean="0">
                <a:solidFill>
                  <a:schemeClr val="tx1">
                    <a:tint val="75000"/>
                  </a:schemeClr>
                </a:solidFill>
                <a:latin typeface="HZ Interstate Regular"/>
                <a:ea typeface="+mn-ea"/>
              </a:rPr>
              <a:t>Vehicle </a:t>
            </a:r>
            <a:r>
              <a:rPr lang="en-US" sz="3200" i="1" dirty="0">
                <a:solidFill>
                  <a:schemeClr val="tx1">
                    <a:tint val="75000"/>
                  </a:schemeClr>
                </a:solidFill>
                <a:latin typeface="HZ Interstate Regular"/>
                <a:ea typeface="+mn-ea"/>
              </a:rPr>
              <a:t>Rental Program</a:t>
            </a:r>
            <a:br>
              <a:rPr lang="en-US" sz="3200" i="1" dirty="0">
                <a:solidFill>
                  <a:schemeClr val="tx1">
                    <a:tint val="75000"/>
                  </a:schemeClr>
                </a:solidFill>
                <a:latin typeface="HZ Interstate Regular"/>
                <a:ea typeface="+mn-ea"/>
              </a:rPr>
            </a:br>
            <a:r>
              <a:rPr lang="en-US" sz="3200" i="1" dirty="0">
                <a:solidFill>
                  <a:schemeClr val="tx1">
                    <a:tint val="75000"/>
                  </a:schemeClr>
                </a:solidFill>
                <a:latin typeface="HZ Interstate Regular"/>
                <a:ea typeface="+mn-ea"/>
              </a:rPr>
              <a:t>2013-2014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RENTAL INSURANCE COVERAGE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r>
              <a:rPr lang="en-US" altLang="en-US" sz="2400" dirty="0" smtClean="0"/>
              <a:t>No change from previous program</a:t>
            </a:r>
          </a:p>
          <a:p>
            <a:r>
              <a:rPr lang="en-US" altLang="en-US" sz="2400" dirty="0" smtClean="0"/>
              <a:t>Loss Damage Waiver (Collision Damage Waiver) is included in standard rate</a:t>
            </a:r>
          </a:p>
          <a:p>
            <a:r>
              <a:rPr lang="en-US" altLang="en-US" sz="2400" dirty="0" smtClean="0"/>
              <a:t>Included on the following vehicle types (Compact, Intermediate, Full Size, 12 Passenger Van, Minivan and Midsize SUV)</a:t>
            </a:r>
          </a:p>
          <a:p>
            <a:endParaRPr lang="en-US" altLang="en-US" sz="2400" dirty="0" smtClean="0">
              <a:latin typeface="HZ Interstate 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4ACB56-47DC-4E1F-B023-00317781B5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dirty="0" smtClean="0"/>
              <a:t>ONE WAY RENTALS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r>
              <a:rPr lang="en-US" altLang="en-US" sz="2400" dirty="0" smtClean="0"/>
              <a:t>One-Way Charges will not apply to  rentals picked up and dropped off  at a Hertz Local Edition (HLE) within the state of Georgia</a:t>
            </a:r>
          </a:p>
          <a:p>
            <a:r>
              <a:rPr lang="en-US" altLang="en-US" sz="2400" dirty="0" smtClean="0"/>
              <a:t>A mileage fee of $0.25/mile will apply to Airport Out-of-State rentals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568DC7-530E-44BE-8878-6C481482E6C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r>
              <a:rPr lang="en-US" altLang="en-US" i="1" smtClean="0"/>
              <a:t>PICK-UP/DROP-OFF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en-US" dirty="0" smtClean="0"/>
              <a:t>We’ll </a:t>
            </a:r>
            <a:r>
              <a:rPr lang="en-US" dirty="0"/>
              <a:t>Come and Get </a:t>
            </a:r>
            <a:r>
              <a:rPr lang="en-US" dirty="0" smtClean="0"/>
              <a:t>You</a:t>
            </a:r>
            <a:r>
              <a:rPr lang="en-US" baseline="30000" dirty="0" smtClean="0"/>
              <a:t>®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Hertz will provide State </a:t>
            </a:r>
            <a:r>
              <a:rPr lang="en-US" dirty="0"/>
              <a:t>Employee </a:t>
            </a:r>
            <a:r>
              <a:rPr lang="en-US" dirty="0" smtClean="0"/>
              <a:t>pick-up </a:t>
            </a:r>
            <a:r>
              <a:rPr lang="en-US" dirty="0"/>
              <a:t>and </a:t>
            </a:r>
            <a:r>
              <a:rPr lang="en-US" dirty="0" smtClean="0"/>
              <a:t>drop-off service at all off-airport locations</a:t>
            </a:r>
            <a:r>
              <a:rPr lang="en-US" dirty="0"/>
              <a:t>, </a:t>
            </a:r>
            <a:r>
              <a:rPr lang="en-US" dirty="0" smtClean="0"/>
              <a:t>at </a:t>
            </a:r>
            <a:r>
              <a:rPr lang="en-US" dirty="0"/>
              <a:t>no additional </a:t>
            </a:r>
            <a:r>
              <a:rPr lang="en-US" dirty="0" smtClean="0"/>
              <a:t>charge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This </a:t>
            </a:r>
            <a:r>
              <a:rPr lang="en-US" dirty="0"/>
              <a:t>service is offered during the operating hours of the rental </a:t>
            </a:r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3D0F5D-4406-4DA1-8BFC-E41293EFAEF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atin typeface="HZ Interstate Regular"/>
              </a:rPr>
              <a:t>Account Management and Billing</a:t>
            </a:r>
            <a:endParaRPr lang="en-US" i="1" dirty="0">
              <a:latin typeface="HZ Interstate Regular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CDP Numbers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>
                <a:latin typeface="HZ Interstate Regular"/>
              </a:rPr>
              <a:t>Agency Direct Billing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C7333C-8A27-4963-BD4B-F104535ACD1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AGENCY CDP NUMBERS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What is a Corporate Discount Program number (CDP)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The CDP tells Hertz what rates and benefits are eligible to your agency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A unique CDP will be assigned by Hertz for each agency entitled to or required to make purchases from the state contract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Your CDP will be available through your </a:t>
            </a:r>
            <a:br>
              <a:rPr lang="en-US" altLang="en-US" dirty="0" smtClean="0"/>
            </a:br>
            <a:r>
              <a:rPr lang="en-US" altLang="en-US" dirty="0" smtClean="0"/>
              <a:t>department contact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Requests for new CDPs can be sent to</a:t>
            </a:r>
            <a:br>
              <a:rPr lang="en-US" altLang="en-US" dirty="0" smtClean="0"/>
            </a:br>
            <a:r>
              <a:rPr lang="en-US" altLang="en-US" dirty="0" smtClean="0"/>
              <a:t>Hertz Account Management</a:t>
            </a:r>
            <a:r>
              <a:rPr lang="en-US" altLang="en-US" dirty="0" smtClean="0">
                <a:latin typeface="HZ Interstate Regular"/>
              </a:rPr>
              <a:t> </a:t>
            </a:r>
          </a:p>
          <a:p>
            <a:endParaRPr lang="en-US" altLang="en-US" sz="2400" dirty="0" smtClean="0">
              <a:latin typeface="HZ Interstate 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50F8C3-9636-4291-8DD9-A2BD0532F0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/>
              <a:t>AGENCY DIRECT BILLING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How will your rental be billed?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Renters can complete bookings without being required to present a physical form of payment at the counter, state ID or badge will be required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Direct billing and invoicing has been set up for each agency or authorized user entity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/>
              <a:t>A monthly statement will be delivered to the agency/authorized user entity with detail of each rental occurring during the reporting period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6A8ECD-3E90-4059-B4A1-E35768B1B10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atin typeface="HZ Interstate Regular"/>
              </a:rPr>
              <a:t>Booking Your Hertz Rental</a:t>
            </a:r>
            <a:endParaRPr lang="en-US" i="1" dirty="0">
              <a:latin typeface="HZ Interstate Regular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Booking Tools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Booking Scenarios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6C51E-8D7A-4420-BE9B-0FE0D52D167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BOOKING TOOLS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en-US" dirty="0" smtClean="0">
                <a:latin typeface="HZ Interstate Regular"/>
              </a:rPr>
              <a:t>There are multiple methods to book a reservation for state employees.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HZ Interstate Regular"/>
              </a:rPr>
              <a:t>Online at Hertz.com</a:t>
            </a:r>
            <a:endParaRPr lang="en-US" dirty="0">
              <a:latin typeface="HZ Interstate Regular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HZ Interstate Regular"/>
              </a:rPr>
              <a:t>By telephone 1-888-654-3131 or local branch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HZ Interstate Regular"/>
              </a:rPr>
              <a:t>Walk-Ins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HZ Interstate Regular"/>
              </a:rPr>
              <a:t>Teamworks</a:t>
            </a:r>
            <a:r>
              <a:rPr lang="en-US" dirty="0" smtClean="0">
                <a:latin typeface="HZ Interstate Regular"/>
              </a:rPr>
              <a:t> Travel &amp; Expense/Concur</a:t>
            </a:r>
            <a:endParaRPr lang="en-US" dirty="0">
              <a:latin typeface="HZ Interstate Regular"/>
            </a:endParaRPr>
          </a:p>
          <a:p>
            <a:pPr marL="457200" lvl="1" indent="0">
              <a:buNone/>
              <a:defRPr/>
            </a:pPr>
            <a:endParaRPr lang="en-US" dirty="0" smtClean="0">
              <a:latin typeface="HZ Interstate Regular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dirty="0">
              <a:latin typeface="HZ Interstate Regular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dirty="0">
              <a:latin typeface="HZ Interstate Regular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HZ Interstate Regular"/>
            </a:endParaRPr>
          </a:p>
          <a:p>
            <a:pPr>
              <a:defRPr/>
            </a:pPr>
            <a:endParaRPr lang="en-US" dirty="0" smtClean="0">
              <a:latin typeface="HZ Interstate 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393194-AF4B-4A43-BA37-510F20D4062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BOOKING A RENTAL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Via online tools -</a:t>
            </a:r>
            <a:r>
              <a:rPr lang="en-US" dirty="0" smtClean="0"/>
              <a:t> select your agency from drop down menus. Your account information will automatically populate</a:t>
            </a:r>
          </a:p>
          <a:p>
            <a:r>
              <a:rPr lang="en-US" b="1" dirty="0" smtClean="0"/>
              <a:t>Via phone or in person -</a:t>
            </a:r>
            <a:r>
              <a:rPr lang="en-US" dirty="0" smtClean="0"/>
              <a:t> you may be asked to provide your agency CDP number. To obtain your agency CDP number contact your agency fiscal officer</a:t>
            </a:r>
          </a:p>
          <a:p>
            <a:r>
              <a:rPr lang="en-US" dirty="0"/>
              <a:t>A valid Driver’s License and state employee ID are always required when you pick up your rental</a:t>
            </a:r>
          </a:p>
          <a:p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F0781C-308F-4C04-BB05-65C65D9E1A1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/>
              <a:t>BOOKING A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defRPr/>
            </a:pPr>
            <a:r>
              <a:rPr lang="en-US" sz="2800" b="1" dirty="0">
                <a:latin typeface="HZ Interstate Regular"/>
              </a:rPr>
              <a:t>Vehicle Cost </a:t>
            </a:r>
            <a:r>
              <a:rPr lang="en-US" sz="2800" b="1" dirty="0" smtClean="0">
                <a:latin typeface="HZ Interstate Regular"/>
              </a:rPr>
              <a:t>Calculator</a:t>
            </a:r>
            <a:r>
              <a:rPr lang="en-US" sz="2800" dirty="0">
                <a:latin typeface="HZ Interstate Regular"/>
              </a:rPr>
              <a:t> </a:t>
            </a:r>
            <a:r>
              <a:rPr lang="en-US" sz="2800" dirty="0" smtClean="0">
                <a:latin typeface="HZ Interstate Regular"/>
              </a:rPr>
              <a:t>(If its appropriate for you agency)</a:t>
            </a:r>
          </a:p>
          <a:p>
            <a:pPr lvl="1">
              <a:defRPr/>
            </a:pPr>
            <a:r>
              <a:rPr lang="en-US" dirty="0" smtClean="0">
                <a:latin typeface="HZ Interstate Regular"/>
              </a:rPr>
              <a:t>Renters should begin their reservation process by completing the steps in the VCC</a:t>
            </a:r>
          </a:p>
          <a:p>
            <a:pPr lvl="1">
              <a:defRPr/>
            </a:pPr>
            <a:r>
              <a:rPr lang="en-US" dirty="0" smtClean="0">
                <a:latin typeface="HZ Interstate Regular"/>
              </a:rPr>
              <a:t>If Rental Car is recommended as the most economical mode of transportation, proceed to booking at Hertz.com or TTE</a:t>
            </a:r>
            <a:endParaRPr lang="en-US" dirty="0">
              <a:latin typeface="HZ Interstate 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F0781C-308F-4C04-BB05-65C65D9E1A1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Your Presenter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State Purchasing Division – Statewide Contracts</a:t>
            </a:r>
            <a:endParaRPr lang="en-US" dirty="0" smtClean="0"/>
          </a:p>
        </p:txBody>
      </p:sp>
      <p:sp>
        <p:nvSpPr>
          <p:cNvPr id="819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2203260" y="3023175"/>
            <a:ext cx="3695700" cy="2127250"/>
          </a:xfrm>
        </p:spPr>
        <p:txBody>
          <a:bodyPr/>
          <a:lstStyle/>
          <a:p>
            <a:pPr algn="ctr">
              <a:buFontTx/>
              <a:buNone/>
            </a:pPr>
            <a:endParaRPr lang="en-US" sz="1800" dirty="0" smtClean="0">
              <a:solidFill>
                <a:srgbClr val="7DBA00"/>
              </a:solidFill>
            </a:endParaRPr>
          </a:p>
          <a:p>
            <a:pPr>
              <a:buFontTx/>
              <a:buNone/>
            </a:pPr>
            <a:r>
              <a:rPr lang="en-US" sz="1800" b="0" i="1" dirty="0" smtClean="0">
                <a:latin typeface="Times New Roman" pitchFamily="18" charset="0"/>
                <a:cs typeface="Times New Roman" pitchFamily="18" charset="0"/>
              </a:rPr>
              <a:t>      Group Manager,  Services Group</a:t>
            </a:r>
            <a:endParaRPr lang="en-US" sz="1600" b="0" dirty="0" smtClean="0"/>
          </a:p>
          <a:p>
            <a:pPr>
              <a:buFontTx/>
              <a:buNone/>
            </a:pPr>
            <a:endParaRPr lang="en-US" sz="1400" b="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1800" b="0" dirty="0" smtClean="0"/>
              <a:t>Contract Information</a:t>
            </a:r>
          </a:p>
          <a:p>
            <a:pPr algn="ctr">
              <a:buFontTx/>
              <a:buNone/>
            </a:pPr>
            <a:r>
              <a:rPr lang="en-US" sz="1600" b="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ricky.beal@doas.ga.gov</a:t>
            </a:r>
            <a:endParaRPr lang="en-US" sz="1600" b="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1600" b="0" i="1" dirty="0" smtClean="0">
                <a:latin typeface="Times New Roman" pitchFamily="18" charset="0"/>
                <a:cs typeface="Times New Roman" pitchFamily="18" charset="0"/>
              </a:rPr>
              <a:t>404-657-8390</a:t>
            </a:r>
          </a:p>
          <a:p>
            <a:pPr>
              <a:buFontTx/>
              <a:buNone/>
            </a:pPr>
            <a:endParaRPr lang="en-US" sz="1600" b="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1800" b="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971800" y="2590800"/>
            <a:ext cx="2158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F035C"/>
                </a:solidFill>
              </a:rPr>
              <a:t>Rick Beal</a:t>
            </a:r>
          </a:p>
        </p:txBody>
      </p:sp>
    </p:spTree>
    <p:extLst>
      <p:ext uri="{BB962C8B-B14F-4D97-AF65-F5344CB8AC3E}">
        <p14:creationId xmlns:p14="http://schemas.microsoft.com/office/powerpoint/2010/main" val="77102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BOOKING A RENTAL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Delivery: State employees &gt; 15 mile from a Hertz branch.</a:t>
            </a:r>
          </a:p>
          <a:p>
            <a:r>
              <a:rPr lang="en-US" dirty="0" smtClean="0"/>
              <a:t>Contact nearest Hertz facility to coordinate delivery. </a:t>
            </a:r>
          </a:p>
          <a:p>
            <a:r>
              <a:rPr lang="en-US" dirty="0" smtClean="0"/>
              <a:t>Information needed for Delivery:</a:t>
            </a:r>
          </a:p>
          <a:p>
            <a:pPr lvl="1"/>
            <a:r>
              <a:rPr lang="en-US" dirty="0" smtClean="0"/>
              <a:t>Customer Name, address, and phone #</a:t>
            </a:r>
          </a:p>
          <a:p>
            <a:pPr lvl="1"/>
            <a:r>
              <a:rPr lang="en-US" dirty="0" smtClean="0"/>
              <a:t>Drivers’ license info</a:t>
            </a:r>
          </a:p>
          <a:p>
            <a:pPr lvl="1"/>
            <a:r>
              <a:rPr lang="en-US" dirty="0" smtClean="0"/>
              <a:t>State Agency Info</a:t>
            </a:r>
          </a:p>
          <a:p>
            <a:pPr lvl="1"/>
            <a:r>
              <a:rPr lang="en-US" dirty="0" smtClean="0"/>
              <a:t>Drop off and pick up date and times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F0781C-308F-4C04-BB05-65C65D9E1A1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/>
              <a:t>BOOKING A RENTAL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Vehicle must be delivered to a State Facility and keys must be given to a State employee.</a:t>
            </a:r>
          </a:p>
          <a:p>
            <a:r>
              <a:rPr lang="en-US" dirty="0" smtClean="0"/>
              <a:t>Notify local branch when vehicle I ready for pickup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F0781C-308F-4C04-BB05-65C65D9E1A1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atin typeface="HZ Interstate Regular"/>
              </a:rPr>
              <a:t>Rental Car Fuel &amp;</a:t>
            </a:r>
            <a:br>
              <a:rPr lang="en-US" i="1" dirty="0" smtClean="0">
                <a:latin typeface="HZ Interstate Regular"/>
              </a:rPr>
            </a:br>
            <a:r>
              <a:rPr lang="en-US" i="1" dirty="0" smtClean="0">
                <a:latin typeface="HZ Interstate Regular"/>
              </a:rPr>
              <a:t>Gas Cards</a:t>
            </a:r>
            <a:endParaRPr lang="en-US" i="1" dirty="0">
              <a:latin typeface="HZ Interstate Regular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Refueling your Rental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Gas Cards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6834D1-EF23-4680-B8CE-93806A6B4341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REFUELING YOUR RENTAL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r>
              <a:rPr lang="en-US" altLang="en-US" sz="2400" dirty="0" smtClean="0">
                <a:latin typeface="HZ Interstate Regular"/>
              </a:rPr>
              <a:t>Each vehicle will be supplied with a full tank of gas when it is picked up</a:t>
            </a:r>
          </a:p>
          <a:p>
            <a:r>
              <a:rPr lang="en-US" altLang="en-US" sz="2400" dirty="0" smtClean="0">
                <a:latin typeface="HZ Interstate Regular"/>
              </a:rPr>
              <a:t>Renters must attempt to replace any fuel used during the rental period before returning the vehicle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0781EE-6546-402A-AD7A-0DF4A0FC9CC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dirty="0" smtClean="0"/>
              <a:t>GAS CARDS (Capitol Hill only)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r>
              <a:rPr lang="en-US" altLang="en-US" sz="2400" dirty="0" smtClean="0"/>
              <a:t>For rentals initiating at the Capitol Hill Car Rental facility,  renters will be issued a fuel purchase card at the time of rental. Fuel card is for fuel only.</a:t>
            </a:r>
          </a:p>
          <a:p>
            <a:r>
              <a:rPr lang="en-US" altLang="en-US" sz="2400" dirty="0" smtClean="0"/>
              <a:t>Specific PIN code is assigned to each card. </a:t>
            </a:r>
          </a:p>
          <a:p>
            <a:r>
              <a:rPr lang="en-US" altLang="en-US" sz="2400" dirty="0" smtClean="0"/>
              <a:t>Transactions limited to 2/day, $100/transaction. </a:t>
            </a:r>
          </a:p>
          <a:p>
            <a:r>
              <a:rPr lang="en-US" altLang="en-US" sz="2400" dirty="0" smtClean="0"/>
              <a:t>Total of $ 200/day </a:t>
            </a:r>
          </a:p>
          <a:p>
            <a:r>
              <a:rPr lang="en-US" altLang="en-US" sz="2400" dirty="0" smtClean="0"/>
              <a:t>Gas card and receipt for fuel purchased will need to be returned with keys at time of return.</a:t>
            </a:r>
          </a:p>
          <a:p>
            <a:r>
              <a:rPr lang="en-US" altLang="en-US" sz="2400" dirty="0" smtClean="0"/>
              <a:t>Fuel will be charged according to the following formula: </a:t>
            </a:r>
            <a:r>
              <a:rPr lang="en-US" altLang="en-US" sz="2000" dirty="0" smtClean="0"/>
              <a:t>Avg. MPG by car class ÷ Cost per Gallon of Fuel = Cost per Mile; Gas per Mile X # of Miles Driven = $$ Fuel Charged.</a:t>
            </a:r>
          </a:p>
          <a:p>
            <a:r>
              <a:rPr lang="en-US" altLang="en-US" sz="2400" dirty="0" smtClean="0"/>
              <a:t>Fuel is for Official State of Georgia business only.</a:t>
            </a:r>
          </a:p>
          <a:p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1CD12E-3B98-4484-965D-BE483F0FAF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237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 smtClean="0"/>
              <a:t>George Hill </a:t>
            </a:r>
            <a:br>
              <a:rPr lang="en-US" altLang="en-US" sz="1800" b="1" dirty="0" smtClean="0"/>
            </a:br>
            <a:r>
              <a:rPr lang="en-US" altLang="en-US" sz="1800" dirty="0" smtClean="0"/>
              <a:t>Hertz Account Manager, Atlanta, GA</a:t>
            </a:r>
            <a:br>
              <a:rPr lang="en-US" altLang="en-US" sz="1800" dirty="0" smtClean="0"/>
            </a:br>
            <a:r>
              <a:rPr lang="en-US" altLang="en-US" sz="1800" dirty="0" smtClean="0"/>
              <a:t>(404) 839-5166</a:t>
            </a:r>
            <a:br>
              <a:rPr lang="en-US" altLang="en-US" sz="1800" dirty="0" smtClean="0"/>
            </a:br>
            <a:r>
              <a:rPr lang="en-US" altLang="en-US" sz="1800" dirty="0" smtClean="0"/>
              <a:t>ghill@hertz.com </a:t>
            </a:r>
            <a:br>
              <a:rPr lang="en-US" altLang="en-US" sz="1800" dirty="0" smtClean="0"/>
            </a:br>
            <a:endParaRPr lang="en-US" alt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 smtClean="0"/>
              <a:t>Derek </a:t>
            </a:r>
            <a:r>
              <a:rPr lang="en-US" altLang="en-US" sz="1800" b="1" dirty="0" err="1" smtClean="0"/>
              <a:t>Kammerer</a:t>
            </a:r>
            <a:endParaRPr lang="en-US" alt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 smtClean="0"/>
              <a:t>Hertz Area Manager, Atlanta, GA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 smtClean="0"/>
              <a:t>(404) 216-7479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 smtClean="0"/>
              <a:t>dkammerer@hertz.com	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 smtClean="0"/>
              <a:t>Lindsey Frederick </a:t>
            </a:r>
            <a:br>
              <a:rPr lang="en-US" altLang="en-US" sz="1800" b="1" dirty="0" smtClean="0"/>
            </a:br>
            <a:r>
              <a:rPr lang="en-US" altLang="en-US" sz="1800" dirty="0" smtClean="0"/>
              <a:t>Hertz Area Manager, Atlanta, GA</a:t>
            </a:r>
            <a:br>
              <a:rPr lang="en-US" altLang="en-US" sz="1800" dirty="0" smtClean="0"/>
            </a:br>
            <a:r>
              <a:rPr lang="en-US" altLang="en-US" sz="1800" dirty="0" smtClean="0"/>
              <a:t>(762) 359-5034</a:t>
            </a:r>
            <a:br>
              <a:rPr lang="en-US" altLang="en-US" sz="1800" dirty="0" smtClean="0"/>
            </a:br>
            <a:r>
              <a:rPr lang="en-US" altLang="en-US" sz="1800" dirty="0" smtClean="0"/>
              <a:t>lrfrederick@hertz.com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b="1" dirty="0" smtClean="0"/>
              <a:t>Reza “Rocky” </a:t>
            </a:r>
            <a:r>
              <a:rPr lang="en-US" altLang="en-US" sz="1800" b="1" dirty="0" err="1" smtClean="0"/>
              <a:t>Mobaraky</a:t>
            </a:r>
            <a:r>
              <a:rPr lang="en-US" altLang="en-US" sz="1800" b="1" dirty="0" smtClean="0"/>
              <a:t/>
            </a:r>
            <a:br>
              <a:rPr lang="en-US" altLang="en-US" sz="1800" b="1" dirty="0" smtClean="0"/>
            </a:br>
            <a:r>
              <a:rPr lang="en-US" altLang="en-US" sz="1800" dirty="0" smtClean="0"/>
              <a:t>Hertz Government Sales Director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 smtClean="0"/>
              <a:t>(703) 683-9266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800" dirty="0" smtClean="0"/>
              <a:t>rmobaraki@hertz.com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74995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en-US" sz="1800" b="1" dirty="0" smtClean="0"/>
              <a:t>Debra White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dirty="0" smtClean="0"/>
              <a:t>State Contract Manager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(404) 463-0232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/>
              <a:t>dwhite@doas.ga.gov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endParaRPr lang="en-US" altLang="en-US" sz="1800" b="1" dirty="0" smtClean="0"/>
          </a:p>
          <a:p>
            <a:pPr>
              <a:spcBef>
                <a:spcPts val="0"/>
              </a:spcBef>
              <a:buNone/>
            </a:pPr>
            <a:r>
              <a:rPr lang="en-US" altLang="en-US" sz="1800" b="1" dirty="0" smtClean="0"/>
              <a:t>Pete Viola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dirty="0" smtClean="0"/>
              <a:t>General Manager, GA OAP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dirty="0" smtClean="0"/>
              <a:t>(404) 626-9869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dirty="0" smtClean="0"/>
              <a:t>pviola@hertz.com </a:t>
            </a:r>
          </a:p>
          <a:p>
            <a:pPr>
              <a:spcBef>
                <a:spcPts val="0"/>
              </a:spcBef>
              <a:buNone/>
            </a:pPr>
            <a:endParaRPr lang="en-US" altLang="en-US" sz="1800" b="1" dirty="0" smtClean="0"/>
          </a:p>
          <a:p>
            <a:pPr>
              <a:spcBef>
                <a:spcPts val="0"/>
              </a:spcBef>
              <a:buNone/>
            </a:pPr>
            <a:r>
              <a:rPr lang="en-US" altLang="en-US" sz="1800" b="1" dirty="0" smtClean="0"/>
              <a:t>Hertz Reservations &amp; Customer 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b="1" dirty="0" smtClean="0"/>
              <a:t>Service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1800" dirty="0" smtClean="0"/>
              <a:t>1-800-654-3131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i="1" smtClean="0"/>
              <a:t>Hertz Support Contacts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494A0B-675B-46E9-85F3-F0641FE46A7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29500"/>
            <a:ext cx="8382000" cy="4749955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1B0EFC-2533-4D40-BF30-6311219087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 of this Webinar</a:t>
            </a:r>
            <a:br>
              <a:rPr lang="en-US" smtClean="0"/>
            </a:br>
            <a:r>
              <a:rPr lang="en-US" sz="2000" b="0" i="1" smtClean="0">
                <a:latin typeface="Times New Roman" pitchFamily="18" charset="0"/>
                <a:cs typeface="Times New Roman" pitchFamily="18" charset="0"/>
              </a:rPr>
              <a:t>State Purchasing Division – Statewide Contracts</a:t>
            </a:r>
            <a:endParaRPr lang="en-US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Purpose: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1800" dirty="0" smtClean="0"/>
              <a:t>Account Set Up and Management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1800" b="0" dirty="0" smtClean="0"/>
              <a:t>Billing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1800" dirty="0" smtClean="0"/>
              <a:t>Booking a Rental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1800" b="0" dirty="0" smtClean="0"/>
              <a:t>Fuel Cards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1800" dirty="0" smtClean="0"/>
              <a:t>The Hertz and State Purchasing Support Team</a:t>
            </a:r>
          </a:p>
          <a:p>
            <a:pPr marL="0" indent="0">
              <a:buNone/>
              <a:defRPr/>
            </a:pPr>
            <a:endParaRPr lang="en-US" sz="1800" b="0" dirty="0"/>
          </a:p>
        </p:txBody>
      </p:sp>
      <p:pic>
        <p:nvPicPr>
          <p:cNvPr id="10244" name="Content Placeholder 5" descr="SWCs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38239" r="34209"/>
          <a:stretch>
            <a:fillRect/>
          </a:stretch>
        </p:blipFill>
        <p:spPr>
          <a:xfrm>
            <a:off x="635000" y="2109788"/>
            <a:ext cx="3441700" cy="3751262"/>
          </a:xfrm>
        </p:spPr>
      </p:pic>
    </p:spTree>
    <p:extLst>
      <p:ext uri="{BB962C8B-B14F-4D97-AF65-F5344CB8AC3E}">
        <p14:creationId xmlns:p14="http://schemas.microsoft.com/office/powerpoint/2010/main" val="3428284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 eaLnBrk="1" hangingPunct="1"/>
            <a:r>
              <a:rPr lang="en-US" altLang="en-US" i="1" smtClean="0">
                <a:latin typeface="HZ Interstate Regular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dirty="0" smtClean="0">
                <a:latin typeface="HZ Interstate Regular"/>
                <a:ea typeface="+mj-ea"/>
              </a:rPr>
              <a:t>Georgia </a:t>
            </a:r>
            <a:r>
              <a:rPr lang="en-US" dirty="0">
                <a:latin typeface="HZ Interstate Regular"/>
                <a:ea typeface="+mj-ea"/>
              </a:rPr>
              <a:t>Contract Rates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dirty="0" smtClean="0">
                <a:latin typeface="HZ Interstate Regular"/>
                <a:ea typeface="+mj-ea"/>
              </a:rPr>
              <a:t>Account Management &amp; Billing</a:t>
            </a:r>
            <a:endParaRPr lang="en-US" dirty="0">
              <a:latin typeface="HZ Interstate Regular"/>
              <a:ea typeface="+mj-ea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dirty="0" smtClean="0">
                <a:latin typeface="HZ Interstate Regular"/>
                <a:ea typeface="+mj-ea"/>
              </a:rPr>
              <a:t>Booking a Rental</a:t>
            </a:r>
            <a:endParaRPr lang="en-US" dirty="0">
              <a:latin typeface="HZ Interstate Regular"/>
              <a:ea typeface="+mj-ea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dirty="0" smtClean="0">
                <a:latin typeface="HZ Interstate Regular"/>
                <a:ea typeface="+mj-ea"/>
              </a:rPr>
              <a:t>Refueling &amp; Gas Cards</a:t>
            </a:r>
            <a:endParaRPr lang="en-US" dirty="0">
              <a:latin typeface="HZ Interstate Regular"/>
              <a:ea typeface="+mj-ea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dirty="0">
                <a:latin typeface="HZ Interstate Regular"/>
                <a:ea typeface="+mj-ea"/>
              </a:rPr>
              <a:t>Hertz Support Team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latin typeface="HZ Interstate 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E9BC2D-4810-49B7-A66D-6B79D30A66A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atin typeface="HZ Interstate Regular"/>
              </a:rPr>
              <a:t>Georgia Contract Rates</a:t>
            </a:r>
            <a:endParaRPr lang="en-US" i="1" dirty="0">
              <a:latin typeface="HZ Interstate Regular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HZ Interstate Regular"/>
              </a:rPr>
              <a:t>In-State and Capitol Hill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latin typeface="HZ Interstate Regular"/>
              </a:rPr>
              <a:t>Airport and </a:t>
            </a:r>
            <a:r>
              <a:rPr lang="en-US" dirty="0" smtClean="0">
                <a:latin typeface="HZ Interstate Regular"/>
              </a:rPr>
              <a:t>Out-of-State</a:t>
            </a:r>
            <a:endParaRPr lang="en-US" dirty="0">
              <a:latin typeface="HZ Interstate Regular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Program Benefits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FA54D1-6289-4793-A7F7-A93E04F4D945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 eaLnBrk="1" hangingPunct="1"/>
            <a:r>
              <a:rPr lang="en-GB" altLang="en-US" i="1" smtClean="0">
                <a:latin typeface="HZ Interstate Regular"/>
              </a:rPr>
              <a:t>CAPITOL HILL</a:t>
            </a:r>
            <a:endParaRPr lang="en-US" altLang="en-US" i="1" smtClean="0">
              <a:latin typeface="HZ Interstate Regula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97C93D-6E23-4696-8145-14F5A6094D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42498" y="4566313"/>
            <a:ext cx="7162800" cy="1148687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LDW/CDW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Liability insurance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Unlimited mileage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Pick-Up/Drop-Off fees waived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One-way rental fee waived (In State 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114800"/>
            <a:ext cx="547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Rates include the following benefits: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428072"/>
              </p:ext>
            </p:extLst>
          </p:nvPr>
        </p:nvGraphicFramePr>
        <p:xfrm>
          <a:off x="228600" y="1066800"/>
          <a:ext cx="8534400" cy="2791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7818"/>
                <a:gridCol w="2210782"/>
                <a:gridCol w="1498600"/>
                <a:gridCol w="1498600"/>
                <a:gridCol w="1498600"/>
              </a:tblGrid>
              <a:tr h="43636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Business  Rate</a:t>
                      </a:r>
                      <a:endParaRPr lang="en-US" sz="18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Vehicle Class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Example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Hourly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Daily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Weekly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Compact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Ford Focus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$12.50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$25.00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$150.00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Intermediate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Corolla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$13.00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$26.00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$156.00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Fullsize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Chevrolet Impala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$28.00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$168.00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12 Passenger 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Ford Super </a:t>
                      </a:r>
                      <a:r>
                        <a:rPr lang="en-US" sz="1800" u="none" strike="noStrike" dirty="0" err="1">
                          <a:effectLst/>
                        </a:rPr>
                        <a:t>Clubwagon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$29.50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$59.00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$354.00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Minivan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Dodge Grand Caravan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$24.50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$49.00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$294.00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5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Mid-Size SUV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RA V4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$24.50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$49.00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$294.00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/>
              <a:t>IN-STATE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DF30A-8490-4AB9-ACFE-68496C7981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2498" y="4566313"/>
            <a:ext cx="7162800" cy="1148687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LDW/CDW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Liability insurance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Unlimited mileage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Pick-Up/Drop-Off fees waived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One-way rental fee waived (In State 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547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Rates include the following benefits:</a:t>
            </a:r>
            <a:endParaRPr lang="en-US" sz="28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086823"/>
              </p:ext>
            </p:extLst>
          </p:nvPr>
        </p:nvGraphicFramePr>
        <p:xfrm>
          <a:off x="457200" y="1143001"/>
          <a:ext cx="7772400" cy="2869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0902"/>
                <a:gridCol w="2321030"/>
                <a:gridCol w="1710234"/>
                <a:gridCol w="1710234"/>
              </a:tblGrid>
              <a:tr h="43228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Business  Rate</a:t>
                      </a:r>
                      <a:endParaRPr lang="en-US" sz="18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Vehicle Class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Example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Daily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Weekly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Compact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Ford Focus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$28.00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$168.00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Intermediate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Corolla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$29.00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$174.00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Fullsize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Chevrolet Impala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$32.00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$192.00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12 Passenger 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Ford Super </a:t>
                      </a:r>
                      <a:r>
                        <a:rPr lang="en-US" sz="1800" u="none" strike="noStrike" dirty="0" err="1">
                          <a:effectLst/>
                        </a:rPr>
                        <a:t>Clubwagon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$77.00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$462.00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Minivan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Dodge Grand Caravan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$55.00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$330.00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Mid-Size SUV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RA V4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$312.00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AIRPORT / OUT-OF-STATE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4CA361-F7C2-4D0E-A0D5-562C5055241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2498" y="4566313"/>
            <a:ext cx="7162800" cy="1148687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LDW/CDW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Liability insurance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Unlimited mileage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Pick-Up/Drop-Off fees waived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$0.25/mile for one-way rentals (Airport 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547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Rates include the following benefits: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30741"/>
              </p:ext>
            </p:extLst>
          </p:nvPr>
        </p:nvGraphicFramePr>
        <p:xfrm>
          <a:off x="457200" y="1143000"/>
          <a:ext cx="7772400" cy="2860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0902"/>
                <a:gridCol w="2321030"/>
                <a:gridCol w="1710234"/>
                <a:gridCol w="1710234"/>
              </a:tblGrid>
              <a:tr h="4484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Business  Rate</a:t>
                      </a:r>
                      <a:endParaRPr lang="en-US" sz="18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Vehicle Class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Example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Daily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Weekly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Compact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Ford Focus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$192.00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Intermediate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Corolla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$204.00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Fullsize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Chevrolet Impala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$37.00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$222.00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12 Passenger 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Ford Super </a:t>
                      </a:r>
                      <a:r>
                        <a:rPr lang="en-US" sz="1800" u="none" strike="noStrike" dirty="0" err="1">
                          <a:effectLst/>
                        </a:rPr>
                        <a:t>Clubwagon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$88.55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$531.30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Minivan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Dodge Grand Caravan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$63.25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$379.50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54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Mid-Size SUV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Toyota RA V4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$59.80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$358.80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850"/>
          </a:xfrm>
        </p:spPr>
        <p:txBody>
          <a:bodyPr/>
          <a:lstStyle/>
          <a:p>
            <a:pPr algn="l"/>
            <a:r>
              <a:rPr lang="en-US" altLang="en-US" i="1" smtClean="0">
                <a:latin typeface="HZ Interstate Regular"/>
              </a:rPr>
              <a:t>EMPLOYEE PERSONAL TRAVEL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47788"/>
            <a:ext cx="8229600" cy="4756150"/>
          </a:xfrm>
        </p:spPr>
        <p:txBody>
          <a:bodyPr/>
          <a:lstStyle/>
          <a:p>
            <a:pPr marL="0" indent="0" eaLnBrk="1" fontAlgn="auto" hangingPunct="1">
              <a:spcAft>
                <a:spcPts val="200"/>
              </a:spcAft>
              <a:buNone/>
              <a:defRPr/>
            </a:pPr>
            <a:r>
              <a:rPr lang="en-US" dirty="0"/>
              <a:t>Hertz will offer a discount to employees for personal/leisure travel</a:t>
            </a:r>
          </a:p>
          <a:p>
            <a:pPr marL="747713" lvl="2" indent="-347663" eaLnBrk="1" fontAlgn="auto" hangingPunct="1">
              <a:spcAft>
                <a:spcPts val="200"/>
              </a:spcAft>
              <a:defRPr/>
            </a:pPr>
            <a:r>
              <a:rPr lang="en-US" dirty="0" smtClean="0"/>
              <a:t>Qualifications:</a:t>
            </a:r>
            <a:endParaRPr lang="en-US" dirty="0"/>
          </a:p>
          <a:p>
            <a:pPr marL="1204913" lvl="3" indent="-347663" eaLnBrk="1" fontAlgn="auto" hangingPunct="1">
              <a:spcAft>
                <a:spcPts val="200"/>
              </a:spcAft>
              <a:defRPr/>
            </a:pPr>
            <a:r>
              <a:rPr lang="en-US" sz="2400" dirty="0"/>
              <a:t>For renters 21-24 years of age, a daily surcharge will apply</a:t>
            </a:r>
          </a:p>
          <a:p>
            <a:pPr marL="1204913" lvl="3" indent="-347663" eaLnBrk="1" fontAlgn="auto" hangingPunct="1">
              <a:spcAft>
                <a:spcPts val="200"/>
              </a:spcAft>
              <a:defRPr/>
            </a:pPr>
            <a:r>
              <a:rPr lang="en-US" sz="2400" dirty="0" smtClean="0"/>
              <a:t>LDW/CDW, Liability Insurance, Vehicle Licensing Fees not included for personal travel</a:t>
            </a:r>
            <a:endParaRPr lang="en-US" sz="2400" dirty="0"/>
          </a:p>
          <a:p>
            <a:pPr marL="747713" lvl="2" indent="-347663" eaLnBrk="1" fontAlgn="auto" hangingPunct="1">
              <a:spcAft>
                <a:spcPts val="200"/>
              </a:spcAft>
              <a:defRPr/>
            </a:pPr>
            <a:r>
              <a:rPr lang="en-US" dirty="0"/>
              <a:t>State of </a:t>
            </a:r>
            <a:r>
              <a:rPr lang="en-US" dirty="0" smtClean="0"/>
              <a:t>Georgia Personal </a:t>
            </a:r>
            <a:r>
              <a:rPr lang="en-US" dirty="0"/>
              <a:t>Travel CDP:</a:t>
            </a:r>
            <a:r>
              <a:rPr lang="en-US" b="1" dirty="0"/>
              <a:t>  </a:t>
            </a:r>
            <a:r>
              <a:rPr lang="en-US" dirty="0" smtClean="0"/>
              <a:t>18108</a:t>
            </a:r>
            <a:endParaRPr lang="en-US" dirty="0"/>
          </a:p>
          <a:p>
            <a:pPr marL="1204913" lvl="3" indent="-347663" eaLnBrk="1" fontAlgn="auto" hangingPunct="1">
              <a:spcAft>
                <a:spcPts val="200"/>
              </a:spcAft>
              <a:defRPr/>
            </a:pPr>
            <a:r>
              <a:rPr lang="en-US" sz="2400" dirty="0"/>
              <a:t>Book online www.hertz.com, by phone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1-800-654-3131 </a:t>
            </a:r>
            <a:r>
              <a:rPr lang="en-US" sz="2400" dirty="0"/>
              <a:t>or at the counter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0C9F5D-01AB-49D1-B716-3946681187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24303319-78b4-4866-9de0-bde40737f1d8" ContentTypeId="0x010100B2029F26138C4BFDA158A626F91E876A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719721-3f2e-4037-a826-7fe00fbc2e3c">
      <Value>162</Value>
    </TaxCatchAll>
    <EffectiveDate xmlns="0726195c-4e5f-403b-b0e6-5bc4fc6a495f">2015-01-20T22:31:00+00:00</EffectiveDate>
    <Division xmlns="64719721-3f2e-4037-a826-7fe00fbc2e3c">State Purchasing</Division>
    <CategoryDoc xmlns="0726195c-4e5f-403b-b0e6-5bc4fc6a495f">Services/Special Projects Supporting Docs</CategoryDoc>
    <b814ba249d91463a8222dc7318a2e120 xmlns="64719721-3f2e-4037-a826-7fe00fbc2e3c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Statewide Contract Webinars</TermName>
          <TermId xmlns="http://schemas.microsoft.com/office/infopath/2007/PartnerControls">f3452e5d-f6ba-4b98-8466-b04135e3c91b</TermId>
        </TermInfo>
      </Terms>
    </b814ba249d91463a8222dc7318a2e120>
    <DocumentDescription xmlns="0726195c-4e5f-403b-b0e6-5bc4fc6a495f">State of Georgia Vehicle Rental Program 2013-2014 - 2</DocumentDescription>
    <TaxKeywordTaxHTField xmlns="64719721-3f2e-4037-a826-7fe00fbc2e3c">
      <Terms xmlns="http://schemas.microsoft.com/office/infopath/2007/PartnerControls"/>
    </TaxKeywordTaxHTField>
    <DisplayPriority xmlns="0726195c-4e5f-403b-b0e6-5bc4fc6a495f">8</DisplayPriority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ASAssetContentType" ma:contentTypeID="0x010100B2029F26138C4BFDA158A626F91E876A003A02FEC7EC5AC44E82864542632E2E46" ma:contentTypeVersion="66" ma:contentTypeDescription="This is used to create DOAS Asset Library" ma:contentTypeScope="" ma:versionID="97eedc6fba10352b8ad4c578ebf7166c">
  <xsd:schema xmlns:xsd="http://www.w3.org/2001/XMLSchema" xmlns:xs="http://www.w3.org/2001/XMLSchema" xmlns:p="http://schemas.microsoft.com/office/2006/metadata/properties" xmlns:ns2="0726195c-4e5f-403b-b0e6-5bc4fc6a495f" xmlns:ns3="64719721-3f2e-4037-a826-7fe00fbc2e3c" targetNamespace="http://schemas.microsoft.com/office/2006/metadata/properties" ma:root="true" ma:fieldsID="9b96d90983392e6d502ced9569a43495" ns2:_="" ns3:_="">
    <xsd:import namespace="0726195c-4e5f-403b-b0e6-5bc4fc6a495f"/>
    <xsd:import namespace="64719721-3f2e-4037-a826-7fe00fbc2e3c"/>
    <xsd:element name="properties">
      <xsd:complexType>
        <xsd:sequence>
          <xsd:element name="documentManagement">
            <xsd:complexType>
              <xsd:all>
                <xsd:element ref="ns2:CategoryDoc" minOccurs="0"/>
                <xsd:element ref="ns2:EffectiveDate"/>
                <xsd:element ref="ns2:DocumentDescription"/>
                <xsd:element ref="ns2:DisplayPriority" minOccurs="0"/>
                <xsd:element ref="ns3:b814ba249d91463a8222dc7318a2e120" minOccurs="0"/>
                <xsd:element ref="ns3:TaxCatchAll" minOccurs="0"/>
                <xsd:element ref="ns3:TaxCatchAllLabel" minOccurs="0"/>
                <xsd:element ref="ns3:TaxKeywordTaxHTField" minOccurs="0"/>
                <xsd:element ref="ns3:Di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6195c-4e5f-403b-b0e6-5bc4fc6a495f" elementFormDefault="qualified">
    <xsd:import namespace="http://schemas.microsoft.com/office/2006/documentManagement/types"/>
    <xsd:import namespace="http://schemas.microsoft.com/office/infopath/2007/PartnerControls"/>
    <xsd:element name="CategoryDoc" ma:index="8" nillable="true" ma:displayName="Document Category" ma:default="none" ma:description="" ma:format="Dropdown" ma:internalName="CategoryDoc">
      <xsd:simpleType>
        <xsd:restriction base="dms:Choice">
          <xsd:enumeration value="none"/>
          <xsd:enumeration value="Goods Contract Supporting Docs"/>
          <xsd:enumeration value="Goods Contract Webinars"/>
          <xsd:enumeration value="Information Technology Supporting Docs"/>
          <xsd:enumeration value="Information Technology Webinars"/>
          <xsd:enumeration value="Infrastructure Supporting Docs"/>
          <xsd:enumeration value="Infrastructure Webinars"/>
          <xsd:enumeration value="Services/Special Projects Supporting Docs"/>
          <xsd:enumeration value="Services/Special Projects Webinars"/>
        </xsd:restriction>
      </xsd:simpleType>
    </xsd:element>
    <xsd:element name="EffectiveDate" ma:index="9" ma:displayName="Effective Date" ma:default="[today]" ma:description="" ma:format="DateTime" ma:internalName="EffectiveDate">
      <xsd:simpleType>
        <xsd:restriction base="dms:DateTime"/>
      </xsd:simpleType>
    </xsd:element>
    <xsd:element name="DocumentDescription" ma:index="10" ma:displayName="Document Description" ma:description="Note" ma:internalName="DocumentDescription">
      <xsd:simpleType>
        <xsd:restriction base="dms:Note">
          <xsd:maxLength value="255"/>
        </xsd:restriction>
      </xsd:simpleType>
    </xsd:element>
    <xsd:element name="DisplayPriority" ma:index="11" nillable="true" ma:displayName="Display Priority" ma:internalName="DisplayPriority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19721-3f2e-4037-a826-7fe00fbc2e3c" elementFormDefault="qualified">
    <xsd:import namespace="http://schemas.microsoft.com/office/2006/documentManagement/types"/>
    <xsd:import namespace="http://schemas.microsoft.com/office/infopath/2007/PartnerControls"/>
    <xsd:element name="b814ba249d91463a8222dc7318a2e120" ma:index="12" ma:taxonomy="true" ma:internalName="b814ba249d91463a8222dc7318a2e120" ma:taxonomyFieldName="BusinessServices" ma:displayName="Business Services" ma:readOnly="false" ma:default="" ma:fieldId="{b814ba24-9d91-463a-8222-dc7318a2e120}" ma:sspId="24303319-78b4-4866-9de0-bde40737f1d8" ma:termSetId="c54f94ba-c49d-48e8-b789-4a89780f2686" ma:anchorId="3e0b3416-4f48-409d-9643-5ee8099d9f4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c085d1ce-44a5-47b0-af7a-48aa3d02d715}" ma:internalName="TaxCatchAll" ma:showField="CatchAllData" ma:web="0726195c-4e5f-403b-b0e6-5bc4fc6a4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c085d1ce-44a5-47b0-af7a-48aa3d02d715}" ma:internalName="TaxCatchAllLabel" ma:readOnly="true" ma:showField="CatchAllDataLabel" ma:web="0726195c-4e5f-403b-b0e6-5bc4fc6a4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Division" ma:index="18" nillable="true" ma:displayName="Division" ma:description="" ma:internalName="Divi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0A5357-1016-475C-86DF-AAA5273583C1}"/>
</file>

<file path=customXml/itemProps2.xml><?xml version="1.0" encoding="utf-8"?>
<ds:datastoreItem xmlns:ds="http://schemas.openxmlformats.org/officeDocument/2006/customXml" ds:itemID="{1E09246B-069C-4283-BF13-AAAE8636A97F}"/>
</file>

<file path=customXml/itemProps3.xml><?xml version="1.0" encoding="utf-8"?>
<ds:datastoreItem xmlns:ds="http://schemas.openxmlformats.org/officeDocument/2006/customXml" ds:itemID="{58756FE7-B8ED-4A53-9BD2-ABD08746E8E9}"/>
</file>

<file path=customXml/itemProps4.xml><?xml version="1.0" encoding="utf-8"?>
<ds:datastoreItem xmlns:ds="http://schemas.openxmlformats.org/officeDocument/2006/customXml" ds:itemID="{2A24656A-E11B-449D-A8E9-9700EA4BAB37}"/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1104</Words>
  <Application>Microsoft Office PowerPoint</Application>
  <PresentationFormat>On-screen Show (4:3)</PresentationFormat>
  <Paragraphs>279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HZ Interstate Regular</vt:lpstr>
      <vt:lpstr>Times New Roman</vt:lpstr>
      <vt:lpstr>Wingdings</vt:lpstr>
      <vt:lpstr>Office Theme</vt:lpstr>
      <vt:lpstr>STATE OF GEORGIA Vehicle Rental Program 2013-2014</vt:lpstr>
      <vt:lpstr>Your Presenter State Purchasing Division – Statewide Contracts</vt:lpstr>
      <vt:lpstr>Purpose of this Webinar State Purchasing Division – Statewide Contracts</vt:lpstr>
      <vt:lpstr>OUTLINE</vt:lpstr>
      <vt:lpstr>Georgia Contract Rates</vt:lpstr>
      <vt:lpstr>CAPITOL HILL</vt:lpstr>
      <vt:lpstr>IN-STATE</vt:lpstr>
      <vt:lpstr>AIRPORT / OUT-OF-STATE</vt:lpstr>
      <vt:lpstr>EMPLOYEE PERSONAL TRAVEL</vt:lpstr>
      <vt:lpstr>RENTAL INSURANCE COVERAGE</vt:lpstr>
      <vt:lpstr>ONE WAY RENTALS</vt:lpstr>
      <vt:lpstr>PICK-UP/DROP-OFF SERVICE</vt:lpstr>
      <vt:lpstr>Account Management and Billing</vt:lpstr>
      <vt:lpstr>AGENCY CDP NUMBERS</vt:lpstr>
      <vt:lpstr>AGENCY DIRECT BILLING</vt:lpstr>
      <vt:lpstr>Booking Your Hertz Rental</vt:lpstr>
      <vt:lpstr>BOOKING TOOLS</vt:lpstr>
      <vt:lpstr>BOOKING A RENTAL</vt:lpstr>
      <vt:lpstr>BOOKING A RENTAL</vt:lpstr>
      <vt:lpstr>BOOKING A RENTAL</vt:lpstr>
      <vt:lpstr>BOOKING A RENTAL</vt:lpstr>
      <vt:lpstr>Rental Car Fuel &amp; Gas Cards</vt:lpstr>
      <vt:lpstr>REFUELING YOUR RENTAL</vt:lpstr>
      <vt:lpstr>GAS CARDS (Capitol Hill only)</vt:lpstr>
      <vt:lpstr>Hertz Support Contacts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Georgia Vehicle Rental Program 2013-2</dc:title>
  <dc:creator>Antonio Encarnacion</dc:creator>
  <cp:keywords/>
  <cp:lastModifiedBy>Sapong, Samuel</cp:lastModifiedBy>
  <cp:revision>58</cp:revision>
  <cp:lastPrinted>2013-01-22T19:42:15Z</cp:lastPrinted>
  <dcterms:created xsi:type="dcterms:W3CDTF">2013-01-22T18:55:26Z</dcterms:created>
  <dcterms:modified xsi:type="dcterms:W3CDTF">2015-03-24T21:17:56Z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0x010100B2029F26138C4BFDA158A626F91E876A003A02FEC7EC5AC44E82864542632E2E46</vt:lpwstr>
  </property>
  <property fmtid="{D5CDD505-2E9C-101B-9397-08002B2CF9AE}" pid="3" name="TaxKeyword">
    <vt:lpwstr/>
  </property>
  <property fmtid="{D5CDD505-2E9C-101B-9397-08002B2CF9AE}" pid="4" name="BusinessServices">
    <vt:lpwstr>162;#Statewide Contract Webinars|f3452e5d-f6ba-4b98-8466-b04135e3c91b</vt:lpwstr>
  </property>
</Properties>
</file>